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6" r:id="rId7"/>
    <p:sldId id="273" r:id="rId8"/>
    <p:sldId id="264" r:id="rId9"/>
    <p:sldId id="267" r:id="rId10"/>
    <p:sldId id="263" r:id="rId11"/>
    <p:sldId id="269" r:id="rId12"/>
    <p:sldId id="265" r:id="rId13"/>
    <p:sldId id="261" r:id="rId14"/>
    <p:sldId id="262" r:id="rId15"/>
    <p:sldId id="270" r:id="rId16"/>
    <p:sldId id="271" r:id="rId17"/>
    <p:sldId id="282" r:id="rId18"/>
    <p:sldId id="283" r:id="rId19"/>
    <p:sldId id="292" r:id="rId20"/>
    <p:sldId id="293" r:id="rId21"/>
    <p:sldId id="272" r:id="rId22"/>
    <p:sldId id="275" r:id="rId23"/>
    <p:sldId id="274" r:id="rId24"/>
    <p:sldId id="276" r:id="rId25"/>
    <p:sldId id="278" r:id="rId26"/>
    <p:sldId id="277" r:id="rId27"/>
    <p:sldId id="279" r:id="rId28"/>
    <p:sldId id="280" r:id="rId29"/>
    <p:sldId id="281" r:id="rId30"/>
    <p:sldId id="287" r:id="rId31"/>
    <p:sldId id="288" r:id="rId32"/>
    <p:sldId id="291" r:id="rId33"/>
    <p:sldId id="289" r:id="rId34"/>
    <p:sldId id="290" r:id="rId35"/>
    <p:sldId id="284" r:id="rId36"/>
    <p:sldId id="286" r:id="rId37"/>
    <p:sldId id="294" r:id="rId38"/>
    <p:sldId id="295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-11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588827-0497-4B84-B66D-6718774A16AF}" type="datetimeFigureOut">
              <a:rPr lang="en-US" smtClean="0"/>
              <a:pPr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BA9F-DD4C-470B-92C1-93E37A9C9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8827-0497-4B84-B66D-6718774A16AF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BA9F-DD4C-470B-92C1-93E37A9C9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3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8827-0497-4B84-B66D-6718774A16AF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BA9F-DD4C-470B-92C1-93E37A9C9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17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8827-0497-4B84-B66D-6718774A16AF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BA9F-DD4C-470B-92C1-93E37A9C9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18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8827-0497-4B84-B66D-6718774A16AF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BA9F-DD4C-470B-92C1-93E37A9C9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48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8827-0497-4B84-B66D-6718774A16AF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BA9F-DD4C-470B-92C1-93E37A9C9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5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8827-0497-4B84-B66D-6718774A16AF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BA9F-DD4C-470B-92C1-93E37A9C9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8827-0497-4B84-B66D-6718774A16AF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BA9F-DD4C-470B-92C1-93E37A9C9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97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8827-0497-4B84-B66D-6718774A16AF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BA9F-DD4C-470B-92C1-93E37A9C9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91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8827-0497-4B84-B66D-6718774A16AF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BA9F-DD4C-470B-92C1-93E37A9C9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62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8827-0497-4B84-B66D-6718774A16AF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BA9F-DD4C-470B-92C1-93E37A9C9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1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"/>
            <a:ext cx="9144000" cy="685644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11/9/2016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2016 STGEC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627BA9F-DD4C-470B-92C1-93E37A9C96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962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3" y="0"/>
            <a:ext cx="915083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9516"/>
            <a:ext cx="9197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2016 Southeastern Transportation Geotechnical Engineering Conference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1285" y="711582"/>
            <a:ext cx="73352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Cove Lane Interchange (I-210 &amp; Cove Lane)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Lake Charles, Louisiana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386" y="6557790"/>
            <a:ext cx="13388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*Photo by </a:t>
            </a:r>
            <a:r>
              <a:rPr lang="en-US" sz="900" dirty="0" err="1">
                <a:solidFill>
                  <a:schemeClr val="bg1"/>
                </a:solidFill>
              </a:rPr>
              <a:t>GeoEngineers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09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8623"/>
            <a:ext cx="7886700" cy="1019057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Driven Piles and Load Transfer Platform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4" y="1825625"/>
            <a:ext cx="7735712" cy="4351338"/>
          </a:xfrm>
        </p:spPr>
      </p:pic>
      <p:sp>
        <p:nvSpPr>
          <p:cNvPr id="4" name="TextBox 3"/>
          <p:cNvSpPr txBox="1"/>
          <p:nvPr/>
        </p:nvSpPr>
        <p:spPr>
          <a:xfrm>
            <a:off x="1749786" y="6241409"/>
            <a:ext cx="14638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*Photo by </a:t>
            </a:r>
            <a:r>
              <a:rPr lang="en-US" sz="1000" dirty="0" err="1">
                <a:solidFill>
                  <a:schemeClr val="bg1"/>
                </a:solidFill>
              </a:rPr>
              <a:t>GeoEngineers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95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8623"/>
            <a:ext cx="7886700" cy="1019057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Driven Piles and Load Transfer Platform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90569"/>
            <a:ext cx="8079122" cy="5150839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19944" y="6600569"/>
            <a:ext cx="28648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*Geotechnical Engineering Report by </a:t>
            </a:r>
            <a:r>
              <a:rPr lang="en-US" sz="1000" dirty="0" err="1">
                <a:solidFill>
                  <a:schemeClr val="bg1"/>
                </a:solidFill>
              </a:rPr>
              <a:t>GeoEngineers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85" y="967458"/>
            <a:ext cx="8086987" cy="563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39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8623"/>
            <a:ext cx="7886700" cy="1019057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Construction Phasing</a:t>
            </a:r>
          </a:p>
        </p:txBody>
      </p:sp>
      <p:pic>
        <p:nvPicPr>
          <p:cNvPr id="14" name="Content Placeholder 1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5" y="1917216"/>
            <a:ext cx="7998203" cy="3971855"/>
          </a:xfrm>
        </p:spPr>
      </p:pic>
    </p:spTree>
    <p:extLst>
      <p:ext uri="{BB962C8B-B14F-4D97-AF65-F5344CB8AC3E}">
        <p14:creationId xmlns:p14="http://schemas.microsoft.com/office/powerpoint/2010/main" val="20582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8623"/>
            <a:ext cx="7886700" cy="1019057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Project Construction Phasing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57680"/>
            <a:ext cx="7886700" cy="559545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Phase 1</a:t>
            </a:r>
          </a:p>
          <a:p>
            <a:pPr lvl="1"/>
            <a:r>
              <a:rPr lang="en-US" dirty="0"/>
              <a:t>Drive Soil Stabilization Piles and Construct Load Transfer Platform (LTP) for I-210 WB Ramp and WB Diversion</a:t>
            </a:r>
          </a:p>
          <a:p>
            <a:pPr lvl="1"/>
            <a:r>
              <a:rPr lang="en-US" dirty="0"/>
              <a:t>Begin Construction of MSE Walls 1, 2 &amp; 3 which support the westbound ramp and frontage road, also includes northbound Cove Lane bridge.</a:t>
            </a:r>
          </a:p>
          <a:p>
            <a:r>
              <a:rPr lang="en-US" dirty="0"/>
              <a:t>Phase 2</a:t>
            </a:r>
          </a:p>
          <a:p>
            <a:pPr lvl="1"/>
            <a:r>
              <a:rPr lang="en-US" dirty="0"/>
              <a:t>Divert Traffic to WB Ramp and WB Diversion</a:t>
            </a:r>
          </a:p>
          <a:p>
            <a:pPr lvl="1"/>
            <a:r>
              <a:rPr lang="en-US" dirty="0"/>
              <a:t>Demolish EB I-210 and Cove Lane Exit Ramp.  </a:t>
            </a:r>
          </a:p>
          <a:p>
            <a:pPr lvl="1"/>
            <a:r>
              <a:rPr lang="en-US" dirty="0"/>
              <a:t>Drive Soil Stabilization Piles and construct Load Transfer Platform for EB lanes of I-210.</a:t>
            </a:r>
          </a:p>
          <a:p>
            <a:pPr lvl="1"/>
            <a:r>
              <a:rPr lang="en-US" dirty="0"/>
              <a:t>Construct MSE Walls 4,5,6, 7 and temporary walls.  Walls 4 &amp; 5 were the approach and abutment walls.  MSE Walls 6 and 7 were EB entrance and exit ramp walls.</a:t>
            </a:r>
          </a:p>
          <a:p>
            <a:r>
              <a:rPr lang="en-US" dirty="0"/>
              <a:t>Phase 3</a:t>
            </a:r>
          </a:p>
          <a:p>
            <a:pPr lvl="1"/>
            <a:r>
              <a:rPr lang="en-US" dirty="0"/>
              <a:t>Divert EB I-210 Traffic to new EB ramps.  Divert WB traffic to new EB bridge</a:t>
            </a:r>
          </a:p>
          <a:p>
            <a:pPr lvl="1"/>
            <a:r>
              <a:rPr lang="en-US" dirty="0"/>
              <a:t>Demolish WB I-210</a:t>
            </a:r>
          </a:p>
          <a:p>
            <a:pPr lvl="1"/>
            <a:r>
              <a:rPr lang="en-US" dirty="0"/>
              <a:t>Drive Soil Stabilization Piles and construct Load Transfer Platform for WB lanes of I-210.</a:t>
            </a:r>
          </a:p>
          <a:p>
            <a:pPr lvl="1"/>
            <a:r>
              <a:rPr lang="en-US" dirty="0"/>
              <a:t>Construct MSE Walls 8 &amp; 9 – approach and abutment walls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936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8623"/>
            <a:ext cx="7886700" cy="1019057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Project Construction Phasing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7" y="2044721"/>
            <a:ext cx="8953325" cy="3013840"/>
          </a:xfrm>
        </p:spPr>
      </p:pic>
    </p:spTree>
    <p:extLst>
      <p:ext uri="{BB962C8B-B14F-4D97-AF65-F5344CB8AC3E}">
        <p14:creationId xmlns:p14="http://schemas.microsoft.com/office/powerpoint/2010/main" val="2667575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8623"/>
            <a:ext cx="7886700" cy="1019057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MSE Walls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20" y="1037060"/>
            <a:ext cx="7573560" cy="5680170"/>
          </a:xfrm>
        </p:spPr>
      </p:pic>
    </p:spTree>
    <p:extLst>
      <p:ext uri="{BB962C8B-B14F-4D97-AF65-F5344CB8AC3E}">
        <p14:creationId xmlns:p14="http://schemas.microsoft.com/office/powerpoint/2010/main" val="490765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8623"/>
            <a:ext cx="7886700" cy="1019057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MSE Walls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157680"/>
            <a:ext cx="8137845" cy="5402511"/>
          </a:xfrm>
        </p:spPr>
        <p:txBody>
          <a:bodyPr>
            <a:normAutofit/>
          </a:bodyPr>
          <a:lstStyle/>
          <a:p>
            <a:r>
              <a:rPr lang="en-US" dirty="0"/>
              <a:t>2 Different Types of MSE Walls Utilized	</a:t>
            </a:r>
          </a:p>
          <a:p>
            <a:pPr lvl="1"/>
            <a:r>
              <a:rPr lang="en-US" dirty="0"/>
              <a:t>Extensible Geogrid</a:t>
            </a:r>
          </a:p>
          <a:p>
            <a:pPr lvl="1"/>
            <a:r>
              <a:rPr lang="en-US" dirty="0"/>
              <a:t>Inextensible Steel Reinforcement</a:t>
            </a:r>
          </a:p>
          <a:p>
            <a:pPr lvl="1"/>
            <a:r>
              <a:rPr lang="en-US" dirty="0"/>
              <a:t>Walls &lt; 8’ high did not require LTP support</a:t>
            </a:r>
          </a:p>
          <a:p>
            <a:r>
              <a:rPr lang="en-US" dirty="0"/>
              <a:t>Extensible Geogrid Reinforced Walls	</a:t>
            </a:r>
          </a:p>
          <a:p>
            <a:pPr lvl="1"/>
            <a:r>
              <a:rPr lang="en-US" dirty="0"/>
              <a:t>Polyester Geogrids</a:t>
            </a:r>
          </a:p>
          <a:p>
            <a:pPr lvl="1"/>
            <a:r>
              <a:rPr lang="en-US" dirty="0"/>
              <a:t>Approach Walls, Temporary Approach Walls</a:t>
            </a:r>
          </a:p>
          <a:p>
            <a:pPr lvl="1"/>
            <a:r>
              <a:rPr lang="en-US" dirty="0"/>
              <a:t>Pressure Relief Walls</a:t>
            </a:r>
          </a:p>
          <a:p>
            <a:pPr lvl="1"/>
            <a:r>
              <a:rPr lang="en-US" dirty="0"/>
              <a:t>Ramp Walls</a:t>
            </a:r>
          </a:p>
          <a:p>
            <a:r>
              <a:rPr lang="en-US" dirty="0"/>
              <a:t>Inextensible Steel Reinforced Walls</a:t>
            </a:r>
          </a:p>
          <a:p>
            <a:pPr lvl="1"/>
            <a:r>
              <a:rPr lang="en-US" dirty="0"/>
              <a:t>Galvanized Steel Wire Strips</a:t>
            </a:r>
          </a:p>
          <a:p>
            <a:pPr lvl="1"/>
            <a:r>
              <a:rPr lang="en-US" dirty="0"/>
              <a:t>Load Bearing Abutment Walls and Temporary Walls at the Abutments</a:t>
            </a:r>
          </a:p>
        </p:txBody>
      </p:sp>
    </p:spTree>
    <p:extLst>
      <p:ext uri="{BB962C8B-B14F-4D97-AF65-F5344CB8AC3E}">
        <p14:creationId xmlns:p14="http://schemas.microsoft.com/office/powerpoint/2010/main" val="606795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9806"/>
            <a:ext cx="7886700" cy="809845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Inextensible Steel Reinforcement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52962" y="849651"/>
            <a:ext cx="5691037" cy="3705571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9" y="2026962"/>
            <a:ext cx="326261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62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2279"/>
            <a:ext cx="7886700" cy="784678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Extensible Geogrid Reinforcement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93" y="876957"/>
            <a:ext cx="8650013" cy="5736797"/>
          </a:xfrm>
        </p:spPr>
      </p:pic>
    </p:spTree>
    <p:extLst>
      <p:ext uri="{BB962C8B-B14F-4D97-AF65-F5344CB8AC3E}">
        <p14:creationId xmlns:p14="http://schemas.microsoft.com/office/powerpoint/2010/main" val="2961321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8444"/>
            <a:ext cx="7886700" cy="93445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MSE Walls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63" y="763399"/>
            <a:ext cx="7917509" cy="5938132"/>
          </a:xfrm>
        </p:spPr>
      </p:pic>
    </p:spTree>
    <p:extLst>
      <p:ext uri="{BB962C8B-B14F-4D97-AF65-F5344CB8AC3E}">
        <p14:creationId xmlns:p14="http://schemas.microsoft.com/office/powerpoint/2010/main" val="2090881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9057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Project Description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Construct a new interchange at I-210 and Cove Lane in Lake Charles, Louisiana.  Goal was to raise I-210 and extend Cove Lane from a new roundabout at West </a:t>
            </a:r>
            <a:r>
              <a:rPr lang="en-US" dirty="0" err="1"/>
              <a:t>Prien</a:t>
            </a:r>
            <a:r>
              <a:rPr lang="en-US" dirty="0"/>
              <a:t> Lake Road and connect with a new public roadway running below I-210 to the new Golden Nugget Casino.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Ultra fast track schedule; from bid award to completion was to be less than 2 years.  </a:t>
            </a:r>
          </a:p>
        </p:txBody>
      </p:sp>
    </p:spTree>
    <p:extLst>
      <p:ext uri="{BB962C8B-B14F-4D97-AF65-F5344CB8AC3E}">
        <p14:creationId xmlns:p14="http://schemas.microsoft.com/office/powerpoint/2010/main" val="1710239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8444"/>
            <a:ext cx="7886700" cy="93445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MSE Walls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55" y="978337"/>
            <a:ext cx="7321890" cy="5491417"/>
          </a:xfrm>
        </p:spPr>
      </p:pic>
    </p:spTree>
    <p:extLst>
      <p:ext uri="{BB962C8B-B14F-4D97-AF65-F5344CB8AC3E}">
        <p14:creationId xmlns:p14="http://schemas.microsoft.com/office/powerpoint/2010/main" val="4129793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u="sng" dirty="0"/>
              <a:t>MSE Walls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7" y="2068905"/>
            <a:ext cx="4292343" cy="3543329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29149" y="1825625"/>
            <a:ext cx="4456127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combination of 2 different systems was an integral part of designing for the structural loads at the abutment versus roadway support walls.  </a:t>
            </a:r>
          </a:p>
          <a:p>
            <a:r>
              <a:rPr lang="en-US" dirty="0"/>
              <a:t>Additionally, their use allowed uniformity in support systems and continuity of design throughout the project phases, and addressed a compressed schedule and cost considerations.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466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8444"/>
            <a:ext cx="7886700" cy="93445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MSE Abutment Walls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" y="906012"/>
            <a:ext cx="7523751" cy="5642813"/>
          </a:xfrm>
        </p:spPr>
      </p:pic>
    </p:spTree>
    <p:extLst>
      <p:ext uri="{BB962C8B-B14F-4D97-AF65-F5344CB8AC3E}">
        <p14:creationId xmlns:p14="http://schemas.microsoft.com/office/powerpoint/2010/main" val="1491439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8444"/>
            <a:ext cx="7886700" cy="93445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MSE Walls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55" y="978337"/>
            <a:ext cx="7321890" cy="5491418"/>
          </a:xfrm>
        </p:spPr>
      </p:pic>
    </p:spTree>
    <p:extLst>
      <p:ext uri="{BB962C8B-B14F-4D97-AF65-F5344CB8AC3E}">
        <p14:creationId xmlns:p14="http://schemas.microsoft.com/office/powerpoint/2010/main" val="3201607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8444"/>
            <a:ext cx="7886700" cy="93445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MSE Walls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34" y="906012"/>
            <a:ext cx="7929056" cy="5665744"/>
          </a:xfrm>
        </p:spPr>
      </p:pic>
    </p:spTree>
    <p:extLst>
      <p:ext uri="{BB962C8B-B14F-4D97-AF65-F5344CB8AC3E}">
        <p14:creationId xmlns:p14="http://schemas.microsoft.com/office/powerpoint/2010/main" val="3319435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8444"/>
            <a:ext cx="7886700" cy="93445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MSE Walls</a:t>
            </a: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40" y="1846429"/>
            <a:ext cx="8801720" cy="3967142"/>
          </a:xfrm>
        </p:spPr>
      </p:pic>
    </p:spTree>
    <p:extLst>
      <p:ext uri="{BB962C8B-B14F-4D97-AF65-F5344CB8AC3E}">
        <p14:creationId xmlns:p14="http://schemas.microsoft.com/office/powerpoint/2010/main" val="4009923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8444"/>
            <a:ext cx="7886700" cy="93445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MSE Walls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45"/>
          <a:stretch/>
        </p:blipFill>
        <p:spPr>
          <a:xfrm>
            <a:off x="363096" y="1333850"/>
            <a:ext cx="8602365" cy="4764946"/>
          </a:xfrm>
        </p:spPr>
      </p:pic>
    </p:spTree>
    <p:extLst>
      <p:ext uri="{BB962C8B-B14F-4D97-AF65-F5344CB8AC3E}">
        <p14:creationId xmlns:p14="http://schemas.microsoft.com/office/powerpoint/2010/main" val="1610198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8444"/>
            <a:ext cx="7886700" cy="93445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MSE Walls</a:t>
            </a: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03" y="1687695"/>
            <a:ext cx="9197803" cy="3807093"/>
          </a:xfrm>
        </p:spPr>
      </p:pic>
    </p:spTree>
    <p:extLst>
      <p:ext uri="{BB962C8B-B14F-4D97-AF65-F5344CB8AC3E}">
        <p14:creationId xmlns:p14="http://schemas.microsoft.com/office/powerpoint/2010/main" val="1841578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8444"/>
            <a:ext cx="7886700" cy="93445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MSE Walls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06012"/>
            <a:ext cx="7732951" cy="5799713"/>
          </a:xfrm>
        </p:spPr>
      </p:pic>
    </p:spTree>
    <p:extLst>
      <p:ext uri="{BB962C8B-B14F-4D97-AF65-F5344CB8AC3E}">
        <p14:creationId xmlns:p14="http://schemas.microsoft.com/office/powerpoint/2010/main" val="1898294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8444"/>
            <a:ext cx="7886700" cy="93445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MSE Walls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827334"/>
            <a:ext cx="8137467" cy="5961395"/>
          </a:xfrm>
        </p:spPr>
      </p:pic>
    </p:spTree>
    <p:extLst>
      <p:ext uri="{BB962C8B-B14F-4D97-AF65-F5344CB8AC3E}">
        <p14:creationId xmlns:p14="http://schemas.microsoft.com/office/powerpoint/2010/main" val="256269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18390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Project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0812" y="1504175"/>
            <a:ext cx="4186630" cy="49469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Louisiana DOTD</a:t>
            </a:r>
          </a:p>
          <a:p>
            <a:r>
              <a:rPr lang="en-US" dirty="0"/>
              <a:t>DOTD Consulting Engineer – </a:t>
            </a:r>
            <a:r>
              <a:rPr lang="en-US" dirty="0" err="1"/>
              <a:t>Stantec</a:t>
            </a:r>
            <a:r>
              <a:rPr lang="en-US" dirty="0"/>
              <a:t> Consulting Services, Inc.</a:t>
            </a:r>
          </a:p>
          <a:p>
            <a:r>
              <a:rPr lang="en-US" dirty="0"/>
              <a:t>DOTD Geotechnical Engineer – </a:t>
            </a:r>
            <a:r>
              <a:rPr lang="en-US" dirty="0" err="1"/>
              <a:t>GeoEngineers</a:t>
            </a:r>
            <a:endParaRPr lang="en-US" dirty="0"/>
          </a:p>
          <a:p>
            <a:r>
              <a:rPr lang="en-US" dirty="0"/>
              <a:t>General Contractor / MSEW Contractor – Johnson Bros. Corp.</a:t>
            </a:r>
          </a:p>
          <a:p>
            <a:r>
              <a:rPr lang="en-US" dirty="0"/>
              <a:t>MSEW Supplier – Premier Concrete Products</a:t>
            </a:r>
          </a:p>
          <a:p>
            <a:r>
              <a:rPr lang="en-US" dirty="0"/>
              <a:t>MSEW Engineer – Keystone Retaining Wall Systems LLC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2136017"/>
            <a:ext cx="4523103" cy="3392327"/>
          </a:xfrm>
        </p:spPr>
      </p:pic>
    </p:spTree>
    <p:extLst>
      <p:ext uri="{BB962C8B-B14F-4D97-AF65-F5344CB8AC3E}">
        <p14:creationId xmlns:p14="http://schemas.microsoft.com/office/powerpoint/2010/main" val="1052722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8444"/>
            <a:ext cx="7886700" cy="93445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MSE Walls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85" y="771788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801367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8444"/>
            <a:ext cx="7886700" cy="93445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Top of MSE Walls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51166"/>
            <a:ext cx="8093677" cy="6070258"/>
          </a:xfrm>
        </p:spPr>
      </p:pic>
    </p:spTree>
    <p:extLst>
      <p:ext uri="{BB962C8B-B14F-4D97-AF65-F5344CB8AC3E}">
        <p14:creationId xmlns:p14="http://schemas.microsoft.com/office/powerpoint/2010/main" val="1016262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8444"/>
            <a:ext cx="7886700" cy="93445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Top of MSE Walls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142" y="651166"/>
            <a:ext cx="4552692" cy="6070257"/>
          </a:xfrm>
        </p:spPr>
      </p:pic>
    </p:spTree>
    <p:extLst>
      <p:ext uri="{BB962C8B-B14F-4D97-AF65-F5344CB8AC3E}">
        <p14:creationId xmlns:p14="http://schemas.microsoft.com/office/powerpoint/2010/main" val="2453100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8444"/>
            <a:ext cx="7886700" cy="93445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Top of MSE Walls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51166"/>
            <a:ext cx="8093677" cy="6070257"/>
          </a:xfrm>
        </p:spPr>
      </p:pic>
    </p:spTree>
    <p:extLst>
      <p:ext uri="{BB962C8B-B14F-4D97-AF65-F5344CB8AC3E}">
        <p14:creationId xmlns:p14="http://schemas.microsoft.com/office/powerpoint/2010/main" val="3798328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8444"/>
            <a:ext cx="7886700" cy="93445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Top of MSE Walls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51166"/>
            <a:ext cx="8093676" cy="6070257"/>
          </a:xfrm>
        </p:spPr>
      </p:pic>
    </p:spTree>
    <p:extLst>
      <p:ext uri="{BB962C8B-B14F-4D97-AF65-F5344CB8AC3E}">
        <p14:creationId xmlns:p14="http://schemas.microsoft.com/office/powerpoint/2010/main" val="2380305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8444"/>
            <a:ext cx="7886700" cy="93445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MSE Walls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9" y="730723"/>
            <a:ext cx="8169702" cy="6127277"/>
          </a:xfrm>
        </p:spPr>
      </p:pic>
    </p:spTree>
    <p:extLst>
      <p:ext uri="{BB962C8B-B14F-4D97-AF65-F5344CB8AC3E}">
        <p14:creationId xmlns:p14="http://schemas.microsoft.com/office/powerpoint/2010/main" val="30865113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8444"/>
            <a:ext cx="7886700" cy="93445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MSE Walls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2" y="699657"/>
            <a:ext cx="8110456" cy="6082842"/>
          </a:xfrm>
        </p:spPr>
      </p:pic>
    </p:spTree>
    <p:extLst>
      <p:ext uri="{BB962C8B-B14F-4D97-AF65-F5344CB8AC3E}">
        <p14:creationId xmlns:p14="http://schemas.microsoft.com/office/powerpoint/2010/main" val="12272386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8623"/>
            <a:ext cx="7886700" cy="1019057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MSE Wall Summary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49" y="1513866"/>
            <a:ext cx="8728540" cy="2596740"/>
          </a:xfrm>
        </p:spPr>
      </p:pic>
      <p:sp>
        <p:nvSpPr>
          <p:cNvPr id="7" name="TextBox 6"/>
          <p:cNvSpPr txBox="1"/>
          <p:nvPr/>
        </p:nvSpPr>
        <p:spPr>
          <a:xfrm>
            <a:off x="369212" y="4466792"/>
            <a:ext cx="84756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5,000 SF of Inextensible Steel Reinforced MSE Wall installed (includes Temp. Walls)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Utilized to handle bridge support loads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Minimized deformation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100 year design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127,000 SF of Extensible Geogrid Reinforced MSE Wall installed (includes Temp. Walls)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Integrated look with inextensible walls at abutment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Maximized construction efficiency and speed of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AASHTO LRFD Design Methodology</a:t>
            </a:r>
          </a:p>
        </p:txBody>
      </p:sp>
    </p:spTree>
    <p:extLst>
      <p:ext uri="{BB962C8B-B14F-4D97-AF65-F5344CB8AC3E}">
        <p14:creationId xmlns:p14="http://schemas.microsoft.com/office/powerpoint/2010/main" val="30640717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3" y="0"/>
            <a:ext cx="915083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9516"/>
            <a:ext cx="9197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2016 Southeastern Transportation Geotechnical Engineering Conference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8155" y="3048298"/>
            <a:ext cx="37626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386" y="6557790"/>
            <a:ext cx="13388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*Photo by </a:t>
            </a:r>
            <a:r>
              <a:rPr lang="en-US" sz="900" dirty="0" err="1">
                <a:solidFill>
                  <a:schemeClr val="bg1"/>
                </a:solidFill>
              </a:rPr>
              <a:t>GeoEngineers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87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896" y="121845"/>
            <a:ext cx="7886700" cy="1019057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Project Map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4" y="2137300"/>
            <a:ext cx="8636867" cy="4523559"/>
          </a:xfrm>
        </p:spPr>
      </p:pic>
      <p:sp>
        <p:nvSpPr>
          <p:cNvPr id="5" name="TextBox 4"/>
          <p:cNvSpPr txBox="1"/>
          <p:nvPr/>
        </p:nvSpPr>
        <p:spPr>
          <a:xfrm>
            <a:off x="351814" y="956236"/>
            <a:ext cx="8733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Phase 1 of 3 of $80 million Infrastructure Improvement Master Plan.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Map shows 1.8 miles of construction of West </a:t>
            </a:r>
            <a:r>
              <a:rPr lang="en-US" dirty="0" err="1">
                <a:solidFill>
                  <a:schemeClr val="bg1"/>
                </a:solidFill>
              </a:rPr>
              <a:t>Prien</a:t>
            </a:r>
            <a:r>
              <a:rPr lang="en-US" dirty="0">
                <a:solidFill>
                  <a:schemeClr val="bg1"/>
                </a:solidFill>
              </a:rPr>
              <a:t> Lake Road to Cove Lane at a project cost of $38 million.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759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512"/>
            <a:ext cx="7886700" cy="817722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Project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31845"/>
            <a:ext cx="8129456" cy="53354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brand new Golden Nugget Casino prompted an immediate need for ultra fast development of infrastructure improvements.</a:t>
            </a:r>
          </a:p>
          <a:p>
            <a:r>
              <a:rPr lang="en-US" dirty="0"/>
              <a:t>Construction methods needed to meet the demands of an aggressive construction schedule.</a:t>
            </a:r>
          </a:p>
          <a:p>
            <a:r>
              <a:rPr lang="en-US" dirty="0"/>
              <a:t>Widely variable subsurface geology due to historical meandering of Calcasieu River.</a:t>
            </a:r>
          </a:p>
          <a:p>
            <a:pPr lvl="1"/>
            <a:r>
              <a:rPr lang="en-US" dirty="0"/>
              <a:t>Soils varied from over-consolidated Pleistocene clay to soft alluvial deposits.</a:t>
            </a:r>
          </a:p>
          <a:p>
            <a:r>
              <a:rPr lang="en-US" dirty="0"/>
              <a:t>Significant stability and settlement issues (feet) related to the geologic profile</a:t>
            </a:r>
          </a:p>
          <a:p>
            <a:r>
              <a:rPr lang="en-US" dirty="0"/>
              <a:t>Design a ground improvement system that can fit the accelerated construction schedule. </a:t>
            </a:r>
          </a:p>
          <a:p>
            <a:r>
              <a:rPr lang="en-US" dirty="0"/>
              <a:t>Reinforced zone material sourcing </a:t>
            </a:r>
          </a:p>
          <a:p>
            <a:pPr lvl="1"/>
            <a:r>
              <a:rPr lang="en-US" dirty="0"/>
              <a:t>LADOTD requires that MSEW reinforced fill meet 34° friction angle.  </a:t>
            </a:r>
          </a:p>
          <a:p>
            <a:pPr lvl="1"/>
            <a:r>
              <a:rPr lang="en-US" dirty="0"/>
              <a:t>Louisiana sands typically only meet 30° friction angle. </a:t>
            </a:r>
          </a:p>
        </p:txBody>
      </p:sp>
    </p:spTree>
    <p:extLst>
      <p:ext uri="{BB962C8B-B14F-4D97-AF65-F5344CB8AC3E}">
        <p14:creationId xmlns:p14="http://schemas.microsoft.com/office/powerpoint/2010/main" val="1952691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512"/>
            <a:ext cx="7886700" cy="817722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Project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84182"/>
            <a:ext cx="8129456" cy="5335400"/>
          </a:xfrm>
        </p:spPr>
        <p:txBody>
          <a:bodyPr>
            <a:normAutofit/>
          </a:bodyPr>
          <a:lstStyle/>
          <a:p>
            <a:r>
              <a:rPr lang="en-US" dirty="0"/>
              <a:t>Significant Geotechnical Evaluation Required by </a:t>
            </a:r>
            <a:r>
              <a:rPr lang="en-US" dirty="0" err="1"/>
              <a:t>GeoEngineers</a:t>
            </a:r>
            <a:endParaRPr lang="en-US" dirty="0"/>
          </a:p>
          <a:p>
            <a:pPr lvl="1"/>
            <a:r>
              <a:rPr lang="en-US" dirty="0"/>
              <a:t>128 Explorations</a:t>
            </a:r>
          </a:p>
          <a:p>
            <a:pPr lvl="2"/>
            <a:r>
              <a:rPr lang="en-US" dirty="0"/>
              <a:t>43 drilled soil borings</a:t>
            </a:r>
          </a:p>
          <a:p>
            <a:pPr lvl="2"/>
            <a:r>
              <a:rPr lang="en-US" dirty="0"/>
              <a:t>85 cone penetrometer tests</a:t>
            </a:r>
          </a:p>
          <a:p>
            <a:pPr lvl="2"/>
            <a:r>
              <a:rPr lang="en-US" dirty="0"/>
              <a:t>Depths 20 to 120 Feet</a:t>
            </a:r>
          </a:p>
          <a:p>
            <a:pPr lvl="1"/>
            <a:r>
              <a:rPr lang="en-US" dirty="0"/>
              <a:t>Associated Laboratory Testing</a:t>
            </a:r>
          </a:p>
          <a:p>
            <a:pPr lvl="1"/>
            <a:r>
              <a:rPr lang="en-US" dirty="0"/>
              <a:t>Embankment Settlement Analysis</a:t>
            </a:r>
          </a:p>
          <a:p>
            <a:pPr lvl="1"/>
            <a:r>
              <a:rPr lang="en-US" dirty="0"/>
              <a:t>MSE Wall Embankment Stability Analysis</a:t>
            </a:r>
          </a:p>
          <a:p>
            <a:pPr lvl="1"/>
            <a:r>
              <a:rPr lang="en-US" dirty="0"/>
              <a:t>LRFD Design Analysis</a:t>
            </a:r>
          </a:p>
          <a:p>
            <a:pPr lvl="1"/>
            <a:r>
              <a:rPr lang="en-US" dirty="0"/>
              <a:t>Ground Improvement Recommendation and Design</a:t>
            </a:r>
          </a:p>
          <a:p>
            <a:pPr lvl="1"/>
            <a:r>
              <a:rPr lang="en-US" dirty="0"/>
              <a:t>Pavement Design</a:t>
            </a:r>
          </a:p>
          <a:p>
            <a:pPr lvl="1"/>
            <a:r>
              <a:rPr lang="en-US" dirty="0"/>
              <a:t>Abutment Foundation Recommendations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704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38623"/>
            <a:ext cx="8087511" cy="1019057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Solution: Driven Piles and Load Transfer Platform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64" y="1098957"/>
            <a:ext cx="5965104" cy="3355371"/>
          </a:xfrm>
        </p:spPr>
      </p:pic>
      <p:sp>
        <p:nvSpPr>
          <p:cNvPr id="7" name="TextBox 6"/>
          <p:cNvSpPr txBox="1"/>
          <p:nvPr/>
        </p:nvSpPr>
        <p:spPr>
          <a:xfrm>
            <a:off x="872455" y="4983060"/>
            <a:ext cx="77262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More than 8,000 Piles were installed.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Piles significantly reduce the settlement potential.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Installation of piles kept the project fast-tracked vs. soil surcharge methods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Site wide pile monitoring program was not feasible.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Every pile installation had to be observed.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10018" y="4613945"/>
            <a:ext cx="40770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*Photo by </a:t>
            </a:r>
            <a:r>
              <a:rPr lang="en-US" sz="900" dirty="0" err="1">
                <a:solidFill>
                  <a:schemeClr val="bg1"/>
                </a:solidFill>
              </a:rPr>
              <a:t>GeoEngineers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578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8623"/>
            <a:ext cx="7886700" cy="1019057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Driven Piles and Load Transfer Platform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096" y="1082178"/>
            <a:ext cx="4256598" cy="5678627"/>
          </a:xfrm>
        </p:spPr>
      </p:pic>
    </p:spTree>
    <p:extLst>
      <p:ext uri="{BB962C8B-B14F-4D97-AF65-F5344CB8AC3E}">
        <p14:creationId xmlns:p14="http://schemas.microsoft.com/office/powerpoint/2010/main" val="2823746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8623"/>
            <a:ext cx="7886700" cy="1019057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/>
              <a:t>Driven Piles and Load Transfer Platform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90569"/>
            <a:ext cx="8079122" cy="515083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Soil Stabilization Piles</a:t>
            </a:r>
          </a:p>
          <a:p>
            <a:pPr lvl="1"/>
            <a:r>
              <a:rPr lang="en-US" dirty="0"/>
              <a:t>24” Square Pre-stressed precast concrete piles (PPC) used to support I-210 bridge abutments</a:t>
            </a:r>
          </a:p>
          <a:p>
            <a:pPr lvl="1"/>
            <a:r>
              <a:rPr lang="en-US" dirty="0"/>
              <a:t>Treated Timber piles used to support the approach sections</a:t>
            </a:r>
          </a:p>
          <a:p>
            <a:pPr lvl="1"/>
            <a:r>
              <a:rPr lang="en-US" dirty="0"/>
              <a:t>Driven to refusal in the lower dense sand.  Must be driven a minimum 5’ into sand layer</a:t>
            </a:r>
          </a:p>
          <a:p>
            <a:pPr lvl="2"/>
            <a:r>
              <a:rPr lang="en-US" dirty="0"/>
              <a:t>PPC piles were utilized in the bridge abutment zone</a:t>
            </a:r>
          </a:p>
          <a:p>
            <a:pPr lvl="1"/>
            <a:r>
              <a:rPr lang="en-US" dirty="0"/>
              <a:t>Lower dense sand layer approximately 50 to 60 feet below existing ground surface.</a:t>
            </a:r>
          </a:p>
          <a:p>
            <a:pPr lvl="1"/>
            <a:r>
              <a:rPr lang="en-US" dirty="0"/>
              <a:t>Due to settlement issues, piles were not to be terminated into shall sand layers that overlie softer compressible clay layers.</a:t>
            </a:r>
          </a:p>
          <a:p>
            <a:r>
              <a:rPr lang="en-US" dirty="0"/>
              <a:t>Load Transfer Platform</a:t>
            </a:r>
          </a:p>
          <a:p>
            <a:pPr lvl="1"/>
            <a:r>
              <a:rPr lang="en-US" dirty="0"/>
              <a:t>Constructed immediately above the piles to transfer embankment loads to the piles and minimize differential settlement between the rigid piles and the interstitial soft soil.</a:t>
            </a:r>
          </a:p>
          <a:p>
            <a:pPr lvl="1"/>
            <a:r>
              <a:rPr lang="en-US" dirty="0"/>
              <a:t>4,000 psi concrete and 60 </a:t>
            </a:r>
            <a:r>
              <a:rPr lang="en-US" dirty="0" err="1"/>
              <a:t>ksi</a:t>
            </a:r>
            <a:r>
              <a:rPr lang="en-US" dirty="0"/>
              <a:t> reinforcing steel</a:t>
            </a:r>
          </a:p>
          <a:p>
            <a:pPr lvl="1"/>
            <a:r>
              <a:rPr lang="en-US" dirty="0"/>
              <a:t>Variable thickness</a:t>
            </a:r>
          </a:p>
          <a:p>
            <a:pPr lvl="1"/>
            <a:r>
              <a:rPr lang="en-US" dirty="0"/>
              <a:t>Drainage system designed above LTP in MSE Reinforced zone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49786" y="6241409"/>
            <a:ext cx="28648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*Geotechnical Engineering Report by </a:t>
            </a:r>
            <a:r>
              <a:rPr lang="en-US" sz="1000" dirty="0" err="1">
                <a:solidFill>
                  <a:schemeClr val="bg1"/>
                </a:solidFill>
              </a:rPr>
              <a:t>GeoEngineers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57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683</TotalTime>
  <Words>924</Words>
  <Application>Microsoft Office PowerPoint</Application>
  <PresentationFormat>On-screen Show (4:3)</PresentationFormat>
  <Paragraphs>131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PowerPoint Presentation</vt:lpstr>
      <vt:lpstr>Project Description</vt:lpstr>
      <vt:lpstr>Project Team</vt:lpstr>
      <vt:lpstr>Project Map</vt:lpstr>
      <vt:lpstr>Project Challenges</vt:lpstr>
      <vt:lpstr>Project Challenges</vt:lpstr>
      <vt:lpstr>Solution: Driven Piles and Load Transfer Platform</vt:lpstr>
      <vt:lpstr>Driven Piles and Load Transfer Platform</vt:lpstr>
      <vt:lpstr>Driven Piles and Load Transfer Platform</vt:lpstr>
      <vt:lpstr>Driven Piles and Load Transfer Platform</vt:lpstr>
      <vt:lpstr>Driven Piles and Load Transfer Platform</vt:lpstr>
      <vt:lpstr>Construction Phasing</vt:lpstr>
      <vt:lpstr>Project Construction Phasing</vt:lpstr>
      <vt:lpstr>Project Construction Phasing</vt:lpstr>
      <vt:lpstr>MSE Walls</vt:lpstr>
      <vt:lpstr>MSE Walls</vt:lpstr>
      <vt:lpstr>Inextensible Steel Reinforcement</vt:lpstr>
      <vt:lpstr>Extensible Geogrid Reinforcement</vt:lpstr>
      <vt:lpstr>MSE Walls</vt:lpstr>
      <vt:lpstr>MSE Walls</vt:lpstr>
      <vt:lpstr>MSE Walls</vt:lpstr>
      <vt:lpstr>MSE Abutment Walls</vt:lpstr>
      <vt:lpstr>MSE Walls</vt:lpstr>
      <vt:lpstr>MSE Walls</vt:lpstr>
      <vt:lpstr>MSE Walls</vt:lpstr>
      <vt:lpstr>MSE Walls</vt:lpstr>
      <vt:lpstr>MSE Walls</vt:lpstr>
      <vt:lpstr>MSE Walls</vt:lpstr>
      <vt:lpstr>MSE Walls</vt:lpstr>
      <vt:lpstr>MSE Walls</vt:lpstr>
      <vt:lpstr>Top of MSE Walls</vt:lpstr>
      <vt:lpstr>Top of MSE Walls</vt:lpstr>
      <vt:lpstr>Top of MSE Walls</vt:lpstr>
      <vt:lpstr>Top of MSE Walls</vt:lpstr>
      <vt:lpstr>MSE Walls</vt:lpstr>
      <vt:lpstr>MSE Walls</vt:lpstr>
      <vt:lpstr>MSE Wall 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Tix, Dan</dc:creator>
  <cp:lastModifiedBy>Tix, Dan</cp:lastModifiedBy>
  <cp:revision>40</cp:revision>
  <dcterms:created xsi:type="dcterms:W3CDTF">2016-10-25T14:07:47Z</dcterms:created>
  <dcterms:modified xsi:type="dcterms:W3CDTF">2016-10-27T15:58:22Z</dcterms:modified>
</cp:coreProperties>
</file>